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4"/>
  </p:sldMasterIdLst>
  <p:sldIdLst>
    <p:sldId id="256" r:id="rId5"/>
    <p:sldId id="257" r:id="rId6"/>
    <p:sldId id="258" r:id="rId7"/>
    <p:sldId id="275" r:id="rId8"/>
    <p:sldId id="259" r:id="rId9"/>
    <p:sldId id="263" r:id="rId10"/>
    <p:sldId id="276" r:id="rId11"/>
    <p:sldId id="264" r:id="rId12"/>
    <p:sldId id="266" r:id="rId13"/>
    <p:sldId id="267" r:id="rId14"/>
    <p:sldId id="268" r:id="rId15"/>
    <p:sldId id="272" r:id="rId16"/>
    <p:sldId id="273" r:id="rId17"/>
    <p:sldId id="274" r:id="rId18"/>
    <p:sldId id="278" r:id="rId19"/>
    <p:sldId id="27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3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6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3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132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4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10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12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6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7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7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899C57-7988-4F0C-98DE-24E67DF01D8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127F3-768B-4717-BFBC-953E256A6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4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7B03-EA10-3DE0-779C-6D792B614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40" y="1899920"/>
            <a:ext cx="8825658" cy="1996446"/>
          </a:xfrm>
        </p:spPr>
        <p:txBody>
          <a:bodyPr/>
          <a:lstStyle/>
          <a:p>
            <a:r>
              <a:rPr lang="en-US" dirty="0" err="1"/>
              <a:t>Advocadabra</a:t>
            </a:r>
            <a:br>
              <a:rPr lang="en-US" dirty="0"/>
            </a:br>
            <a:br>
              <a:rPr lang="en-US" sz="3200" dirty="0"/>
            </a:br>
            <a:r>
              <a:rPr lang="en-US" sz="2000" b="1" dirty="0"/>
              <a:t>Developed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A3559-2F29-6E0A-CF75-3CC6D614E9C7}"/>
              </a:ext>
            </a:extLst>
          </p:cNvPr>
          <p:cNvSpPr txBox="1"/>
          <p:nvPr/>
        </p:nvSpPr>
        <p:spPr>
          <a:xfrm>
            <a:off x="1021391" y="397753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245523748111</a:t>
            </a:r>
          </a:p>
          <a:p>
            <a:r>
              <a:rPr lang="en-US" dirty="0" err="1"/>
              <a:t>P.SriKruthin</a:t>
            </a:r>
            <a:endParaRPr lang="en-US" dirty="0"/>
          </a:p>
          <a:p>
            <a:endParaRPr lang="en-US" dirty="0"/>
          </a:p>
          <a:p>
            <a:r>
              <a:rPr lang="en-US" dirty="0"/>
              <a:t>245523748087</a:t>
            </a:r>
          </a:p>
          <a:p>
            <a:r>
              <a:rPr lang="en-US" dirty="0"/>
              <a:t>JYE PRAHAAS PENTLAVELLI</a:t>
            </a:r>
          </a:p>
          <a:p>
            <a:endParaRPr lang="en-US" dirty="0"/>
          </a:p>
          <a:p>
            <a:r>
              <a:rPr lang="en-US" dirty="0"/>
              <a:t>245523748122</a:t>
            </a:r>
          </a:p>
          <a:p>
            <a:r>
              <a:rPr lang="en-US" dirty="0"/>
              <a:t>Udit Kandi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AAE67-5392-2AD1-2563-2F1105789584}"/>
              </a:ext>
            </a:extLst>
          </p:cNvPr>
          <p:cNvSpPr txBox="1"/>
          <p:nvPr/>
        </p:nvSpPr>
        <p:spPr>
          <a:xfrm>
            <a:off x="4452224" y="3908390"/>
            <a:ext cx="26651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245523748119</a:t>
            </a:r>
          </a:p>
          <a:p>
            <a:r>
              <a:rPr lang="en-US" dirty="0"/>
              <a:t>SHINDE ABHINAV</a:t>
            </a:r>
          </a:p>
          <a:p>
            <a:endParaRPr lang="en-US" dirty="0"/>
          </a:p>
          <a:p>
            <a:r>
              <a:rPr lang="en-US" dirty="0"/>
              <a:t>245523748096</a:t>
            </a:r>
          </a:p>
          <a:p>
            <a:r>
              <a:rPr lang="en-US" dirty="0" err="1"/>
              <a:t>Kesapragada</a:t>
            </a:r>
            <a:r>
              <a:rPr lang="en-US" dirty="0"/>
              <a:t> Pavana</a:t>
            </a:r>
          </a:p>
          <a:p>
            <a:r>
              <a:rPr lang="en-US" dirty="0" err="1"/>
              <a:t>Srinandana</a:t>
            </a:r>
            <a:r>
              <a:rPr lang="en-US" dirty="0"/>
              <a:t> Sarma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E2396E-8FB8-9638-C926-F4493334A8A8}"/>
              </a:ext>
            </a:extLst>
          </p:cNvPr>
          <p:cNvSpPr txBox="1">
            <a:spLocks/>
          </p:cNvSpPr>
          <p:nvPr/>
        </p:nvSpPr>
        <p:spPr>
          <a:xfrm>
            <a:off x="254000" y="106786"/>
            <a:ext cx="8825658" cy="1259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rgbClr val="92D050"/>
                </a:solidFill>
              </a:rPr>
              <a:t>3</a:t>
            </a:r>
            <a:r>
              <a:rPr lang="en-US" sz="2800" b="1" baseline="30000" dirty="0">
                <a:solidFill>
                  <a:srgbClr val="92D050"/>
                </a:solidFill>
              </a:rPr>
              <a:t>rd</a:t>
            </a:r>
            <a:r>
              <a:rPr lang="en-US" sz="2800" b="1" dirty="0">
                <a:solidFill>
                  <a:srgbClr val="92D050"/>
                </a:solidFill>
              </a:rPr>
              <a:t> year (5</a:t>
            </a:r>
            <a:r>
              <a:rPr lang="en-US" sz="2800" b="1" baseline="30000" dirty="0">
                <a:solidFill>
                  <a:srgbClr val="92D050"/>
                </a:solidFill>
              </a:rPr>
              <a:t>th</a:t>
            </a:r>
            <a:r>
              <a:rPr lang="en-US" sz="2800" b="1" dirty="0">
                <a:solidFill>
                  <a:srgbClr val="92D050"/>
                </a:solidFill>
              </a:rPr>
              <a:t> Sem) – PS Project</a:t>
            </a:r>
            <a:br>
              <a:rPr lang="en-US" dirty="0"/>
            </a:b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D9851-B3D3-FFD1-9C58-4A864FEAA278}"/>
              </a:ext>
            </a:extLst>
          </p:cNvPr>
          <p:cNvSpPr txBox="1"/>
          <p:nvPr/>
        </p:nvSpPr>
        <p:spPr>
          <a:xfrm>
            <a:off x="924560" y="2977260"/>
            <a:ext cx="91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An AI-driven Legal Decision Support System using LLMs and Machine Learning.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09B45A-B657-5899-7263-436774240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26485" r="24311" b="9756"/>
          <a:stretch>
            <a:fillRect/>
          </a:stretch>
        </p:blipFill>
        <p:spPr>
          <a:xfrm>
            <a:off x="7287208" y="4486632"/>
            <a:ext cx="4904792" cy="23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EEE-3CE7-13CD-0A6D-88F7224D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31" y="103427"/>
            <a:ext cx="9404723" cy="1400530"/>
          </a:xfrm>
        </p:spPr>
        <p:txBody>
          <a:bodyPr/>
          <a:lstStyle/>
          <a:p>
            <a:r>
              <a:rPr lang="en-US" b="1" dirty="0"/>
              <a:t>Technology Stack &amp; Tools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0F5EF1-CE89-8CD2-47D7-45AA16C1F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0694" y="1122262"/>
            <a:ext cx="1020402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Programming Language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3.9+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AI &amp; Machine Learning Libraries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SentenceTransformers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generating 768-dimensional embeddings (Model: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intfloat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/e5-base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FAISS (Facebook AI Similarity Search):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high-speed vector indexing and retrieval.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Scikit-Learn: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Multi-Layer Perceptron (MLP) classifier and data preprocessing.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NumPy &amp; Pandas: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matrix operations and data manipulation.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Web Frameworks (Full Stack):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Backend: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Flask (Python REST API).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Frontend: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React.js + Vite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TailwindCSS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Databases &amp; Storage: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Vector DB: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FAISS Index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.index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Metadata: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metadata.joblib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&amp; JSONL.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Data: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Development Tools: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VS Code, Git/GitHub.</a:t>
            </a:r>
          </a:p>
        </p:txBody>
      </p:sp>
    </p:spTree>
    <p:extLst>
      <p:ext uri="{BB962C8B-B14F-4D97-AF65-F5344CB8AC3E}">
        <p14:creationId xmlns:p14="http://schemas.microsoft.com/office/powerpoint/2010/main" val="32521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52C6-4593-AF5F-8124-7E0705BA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4" y="462994"/>
            <a:ext cx="8596668" cy="1320800"/>
          </a:xfrm>
        </p:spPr>
        <p:txBody>
          <a:bodyPr/>
          <a:lstStyle/>
          <a:p>
            <a:r>
              <a:rPr lang="en-US" b="1" dirty="0"/>
              <a:t>Mathematical Foundation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63F5-A75E-FB31-F0E6-B58499A3C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54" y="1380279"/>
            <a:ext cx="8596668" cy="24084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Mathematical formulas are :</a:t>
            </a:r>
          </a:p>
          <a:p>
            <a:r>
              <a:rPr lang="en-US" dirty="0"/>
              <a:t>1.Similarity (Cosine)</a:t>
            </a:r>
          </a:p>
          <a:p>
            <a:r>
              <a:rPr lang="en-US" dirty="0"/>
              <a:t>2. Ranking Formula</a:t>
            </a:r>
          </a:p>
          <a:p>
            <a:r>
              <a:rPr lang="en-US" dirty="0"/>
              <a:t>3. Loss Function</a:t>
            </a:r>
          </a:p>
          <a:p>
            <a:r>
              <a:rPr lang="en-US" dirty="0"/>
              <a:t>4. Network Topology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1. SCR Module(Similarity Search):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4464D15-7018-4C30-B8AE-EFB88B681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34" y="3738783"/>
            <a:ext cx="9099126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Algorithm: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K-Nearest Neighbors (KNN) with Cosine Similarity.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Explanation: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project legal documents into a high-dimensional                               Retrieval is performed by finding the nearest vectors on the hypersphere.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ptos" panose="020B0004020202020204" pitchFamily="34" charset="0"/>
              </a:rPr>
              <a:t>Formula for Slide: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7E732B-E20C-A142-1707-87D6B7C1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54" y="5376966"/>
            <a:ext cx="2562225" cy="733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83C82B-CAFD-358F-AF43-CF656A6E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4190"/>
            <a:ext cx="17907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8005B5-674D-F740-AB77-476E63264EEA}"/>
              </a:ext>
            </a:extLst>
          </p:cNvPr>
          <p:cNvSpPr txBox="1"/>
          <p:nvPr/>
        </p:nvSpPr>
        <p:spPr>
          <a:xfrm>
            <a:off x="876300" y="3063240"/>
            <a:ext cx="787146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D0AC440-CBF2-EF74-0D0D-AD2DF372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1" y="680948"/>
            <a:ext cx="8991600" cy="6047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2. PCR Module: Precedent Ranking Algorithm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Algorithm:</a:t>
            </a:r>
            <a:r>
              <a:rPr lang="en-US" sz="2000" dirty="0"/>
              <a:t> Linear Weighted Utility Function. </a:t>
            </a:r>
            <a:r>
              <a:rPr lang="en-US" sz="2000" b="1" dirty="0"/>
              <a:t>Explanation:</a:t>
            </a:r>
            <a:r>
              <a:rPr lang="en-US" sz="2000" dirty="0"/>
              <a:t> Raw similarity is insufficient for legal precedence. We re-rank candidates using a utility function that rewards court authority and reasoning depth while penalizing procedural dismissals.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Formula for Slide: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Parameters (from your code):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ptos" panose="020B0004020202020204" pitchFamily="34" charset="0"/>
              </a:rPr>
              <a:t>w1 = 1.0(Semantic Similarity weight)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w2 = 0.20 (Court Authority weight)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ptos" panose="020B0004020202020204" pitchFamily="34" charset="0"/>
              </a:rPr>
              <a:t>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3 = 0.15 (Reasoning Depth weight)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w4 = 0.10 (Topic/Keyword Bonus)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F5A00C-D365-8C95-86FF-1E804DF7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" y="3362960"/>
            <a:ext cx="5924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2EB6-92E4-2B3F-1999-A9699F16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09951DD-4AE1-4955-A90B-A06B49E05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26" y="580754"/>
            <a:ext cx="8991600" cy="60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3. LJP Module: Feature Construction</a:t>
            </a:r>
          </a:p>
          <a:p>
            <a:endParaRPr lang="en-US" sz="1600" b="1" dirty="0"/>
          </a:p>
          <a:p>
            <a:endParaRPr lang="en-US" sz="1600" dirty="0"/>
          </a:p>
          <a:p>
            <a:r>
              <a:rPr lang="en-US" sz="1600" b="1" dirty="0"/>
              <a:t>Algorithm:</a:t>
            </a:r>
            <a:r>
              <a:rPr lang="en-US" sz="1600" dirty="0"/>
              <a:t> Neighbor-Aware Feature Concatenation. </a:t>
            </a:r>
            <a:r>
              <a:rPr lang="en-US" sz="1600" b="1" dirty="0"/>
              <a:t>Explanation:</a:t>
            </a:r>
            <a:r>
              <a:rPr lang="en-US" sz="1600" dirty="0"/>
              <a:t> Instead of predicting based on the case text alone, we construct a composite feature vector that includes the "legal neighborhood..</a:t>
            </a:r>
          </a:p>
          <a:p>
            <a:endParaRPr lang="en-US" sz="1600" b="1" dirty="0"/>
          </a:p>
          <a:p>
            <a:r>
              <a:rPr lang="en-US" sz="1600" b="1" dirty="0"/>
              <a:t>Formula for Slide: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Where:</a:t>
            </a:r>
          </a:p>
          <a:p>
            <a:r>
              <a:rPr lang="en-US" sz="1600" b="1" dirty="0"/>
              <a:t>      denotes vector concatenation</a:t>
            </a:r>
          </a:p>
          <a:p>
            <a:r>
              <a:rPr lang="en-US" sz="1600" b="1" dirty="0"/>
              <a:t>       </a:t>
            </a:r>
          </a:p>
          <a:p>
            <a:r>
              <a:rPr lang="en-US" sz="1600" b="1" dirty="0"/>
              <a:t>          is the embedding of the current case.</a:t>
            </a:r>
          </a:p>
          <a:p>
            <a:endParaRPr lang="en-US" sz="1600" b="1" dirty="0"/>
          </a:p>
          <a:p>
            <a:r>
              <a:rPr lang="en-US" sz="1600" b="1" dirty="0"/>
              <a:t>                is the centroid (mean) of the top-k retrieved neighbors.</a:t>
            </a:r>
          </a:p>
          <a:p>
            <a:r>
              <a:rPr lang="en-US" sz="1600" b="1" dirty="0"/>
              <a:t>    </a:t>
            </a:r>
          </a:p>
          <a:p>
            <a:r>
              <a:rPr lang="en-US" sz="1600" b="1" dirty="0"/>
              <a:t>        is the average similarity score of those neighbors.</a:t>
            </a:r>
          </a:p>
          <a:p>
            <a:endParaRPr lang="en-US" sz="1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A55D1-BDD6-8351-8D07-8B98A69C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87" y="2309447"/>
            <a:ext cx="3476625" cy="155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B0A32-FBC4-4C9B-D6EC-74B91DD4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9" y="4211729"/>
            <a:ext cx="323850" cy="276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8B03F-56A1-96DF-4EFE-7466E476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4" y="4680367"/>
            <a:ext cx="542925" cy="295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4D682-7E70-BADC-DA4C-5808E388A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6" y="5172076"/>
            <a:ext cx="923925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D8DA8F-04D1-2CBA-4C92-918C81A4A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26" y="5645370"/>
            <a:ext cx="4762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DC5C3-B837-D744-25CF-39E027725FB0}"/>
              </a:ext>
            </a:extLst>
          </p:cNvPr>
          <p:cNvSpPr txBox="1"/>
          <p:nvPr/>
        </p:nvSpPr>
        <p:spPr>
          <a:xfrm>
            <a:off x="569167" y="699796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LJP Module: Neighbor Influence (XAI)</a:t>
            </a:r>
          </a:p>
          <a:p>
            <a:r>
              <a:rPr lang="en-US" b="1" dirty="0"/>
              <a:t>Algorithm:</a:t>
            </a:r>
            <a:r>
              <a:rPr lang="en-US" dirty="0"/>
              <a:t> Feed-Forward Multi-Layer Perceptron (MLP). </a:t>
            </a:r>
            <a:r>
              <a:rPr lang="en-US" b="1" dirty="0"/>
              <a:t>Explanation:</a:t>
            </a:r>
            <a:r>
              <a:rPr lang="en-US" dirty="0"/>
              <a:t> The constructed features are passed through a non-linear neural network to classify the judgment as </a:t>
            </a:r>
            <a:r>
              <a:rPr lang="en-US" i="1" dirty="0"/>
              <a:t>Plaintiff</a:t>
            </a:r>
            <a:r>
              <a:rPr lang="en-US" dirty="0"/>
              <a:t>, </a:t>
            </a:r>
            <a:r>
              <a:rPr lang="en-US" i="1" dirty="0"/>
              <a:t>Defendant</a:t>
            </a:r>
            <a:r>
              <a:rPr lang="en-US" dirty="0"/>
              <a:t>, or </a:t>
            </a:r>
            <a:r>
              <a:rPr lang="en-US" i="1" dirty="0"/>
              <a:t>Dismissal</a:t>
            </a:r>
            <a:r>
              <a:rPr lang="en-US" dirty="0"/>
              <a:t>. </a:t>
            </a:r>
          </a:p>
          <a:p>
            <a:endParaRPr lang="en-US" b="1" dirty="0"/>
          </a:p>
          <a:p>
            <a:r>
              <a:rPr lang="en-US" b="1" dirty="0"/>
              <a:t>Formula for Slide:</a:t>
            </a:r>
          </a:p>
          <a:p>
            <a:endParaRPr lang="en-US" b="1" dirty="0"/>
          </a:p>
          <a:p>
            <a:endParaRPr lang="en-US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Google Sans Text"/>
              </a:rPr>
              <a:t>Where:</a:t>
            </a:r>
            <a:endParaRPr lang="en-US" altLang="en-US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Google Sans Text"/>
              </a:rPr>
              <a:t>                       includes the neighbor context.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Google Sans Text"/>
              </a:rPr>
              <a:t>         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Google Sans Text"/>
              </a:rPr>
              <a:t>                       replaces neighbor features with zeros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C4DEE-3FEB-396D-1F85-3401D1FAE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71" y="2080921"/>
            <a:ext cx="3952875" cy="438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B8C01-250B-C9CA-C7D1-068A365A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49"/>
          <a:stretch>
            <a:fillRect/>
          </a:stretch>
        </p:blipFill>
        <p:spPr>
          <a:xfrm>
            <a:off x="834118" y="3275045"/>
            <a:ext cx="923480" cy="7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71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D2D3-DA8D-7C7E-4A1C-20E80FAB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C2C3-0284-55F0-E345-F647B79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1" y="193040"/>
            <a:ext cx="8486986" cy="5283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Work (Improvement on the Paper)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54DB84-4656-481D-38DB-F9A13CE4E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6048" y="1094456"/>
            <a:ext cx="10454640" cy="527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Key Learnings &amp; Improvements: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b="1" dirty="0"/>
              <a:t>Data Hygiene:</a:t>
            </a:r>
            <a:r>
              <a:rPr lang="en-US" dirty="0"/>
              <a:t> Discovered that ~15% of raw legal data is "procedural noise" (1-line orders). We implemented a </a:t>
            </a:r>
            <a:r>
              <a:rPr lang="en-US" b="1" dirty="0"/>
              <a:t>custom filter</a:t>
            </a:r>
            <a:r>
              <a:rPr lang="en-US" dirty="0"/>
              <a:t> (</a:t>
            </a:r>
            <a:r>
              <a:rPr lang="en-US" dirty="0" err="1"/>
              <a:t>min_length</a:t>
            </a:r>
            <a:r>
              <a:rPr lang="en-US" dirty="0"/>
              <a:t>=800) to clean this.</a:t>
            </a:r>
          </a:p>
          <a:p>
            <a:r>
              <a:rPr lang="en-US" b="1" dirty="0"/>
              <a:t>Explainability:</a:t>
            </a:r>
            <a:r>
              <a:rPr lang="en-US" dirty="0"/>
              <a:t> The original paper was a "black box." We added the </a:t>
            </a:r>
            <a:r>
              <a:rPr lang="en-US" b="1" dirty="0"/>
              <a:t>Neighbor Influence Delta</a:t>
            </a:r>
            <a:r>
              <a:rPr lang="en-US" dirty="0"/>
              <a:t> to quantify exactly how much precedents affect the outcome.</a:t>
            </a:r>
          </a:p>
          <a:p>
            <a:r>
              <a:rPr lang="en-US" b="1" dirty="0"/>
              <a:t>System:</a:t>
            </a:r>
            <a:r>
              <a:rPr lang="en-US" dirty="0"/>
              <a:t> Upgraded from a static script to a </a:t>
            </a:r>
            <a:r>
              <a:rPr lang="en-US" b="1" dirty="0"/>
              <a:t>Full-Stack Web App</a:t>
            </a:r>
            <a:r>
              <a:rPr lang="en-US" dirty="0"/>
              <a:t> (React + Flask).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Real-World Applications</a:t>
            </a:r>
          </a:p>
          <a:p>
            <a:r>
              <a:rPr lang="en-US" b="1" dirty="0"/>
              <a:t>Legal Triage for Pro-Bono Clinics:</a:t>
            </a:r>
            <a:endParaRPr lang="en-US" dirty="0"/>
          </a:p>
          <a:p>
            <a:pPr lvl="1"/>
            <a:r>
              <a:rPr lang="en-US" b="1" dirty="0"/>
              <a:t>Application:</a:t>
            </a:r>
            <a:r>
              <a:rPr lang="en-US" dirty="0"/>
              <a:t> Legal aid clinics are often overwhelmed. </a:t>
            </a:r>
            <a:r>
              <a:rPr lang="en-US" dirty="0" err="1"/>
              <a:t>AdvocaDabra</a:t>
            </a:r>
            <a:r>
              <a:rPr lang="en-US" dirty="0"/>
              <a:t> can serve as a "first-pass" filter to identify cases with high merit (Plaintiff probability &gt; 70%) versus those likely to be dismissed.</a:t>
            </a:r>
          </a:p>
          <a:p>
            <a:pPr lvl="1"/>
            <a:r>
              <a:rPr lang="en-US" b="1" dirty="0"/>
              <a:t>Evidence:</a:t>
            </a:r>
            <a:r>
              <a:rPr lang="en-US" dirty="0"/>
              <a:t> Your ljp.py outputs a specific probability score (e.g., "99.6% Defendant"), allowing clinics to prioritize resources effectively.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6603B-84BF-44E9-33C4-6CD22BB5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1570-382F-15C5-085C-3607A7B6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787400"/>
            <a:ext cx="10459720" cy="5683223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solidFill>
                  <a:srgbClr val="92D050"/>
                </a:solidFill>
              </a:rPr>
              <a:t>Limitation: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model currently struggles with complex "Plaintiff" arguments (62% precision), leaving room for future work with larger Language Models (LLMs).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Potential Improvements (Future Work):</a:t>
            </a:r>
          </a:p>
          <a:p>
            <a:pPr marL="0" indent="0">
              <a:buNone/>
            </a:pPr>
            <a:r>
              <a:rPr lang="en-US" b="1" dirty="0"/>
              <a:t>Dynamic Knowledge Updates: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Point:</a:t>
            </a:r>
            <a:r>
              <a:rPr lang="en-US" dirty="0"/>
              <a:t> The FAISS index is currently static. An improvement would be a "Live Ingestion Pipeline" that scrapes court websites daily and incrementally updates the vector database without retraining the whole model.</a:t>
            </a:r>
          </a:p>
          <a:p>
            <a:pPr marL="0" indent="0">
              <a:buNone/>
            </a:pPr>
            <a:r>
              <a:rPr lang="en-US" b="1" dirty="0"/>
              <a:t>Handling Long Documents: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Point:</a:t>
            </a:r>
            <a:r>
              <a:rPr lang="en-US" dirty="0"/>
              <a:t> The e5-base model typically has a token limit (512 tokens). Implementing "chunking strategies" with weighted averaging would prevent the loss of information in very long legal briefs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32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6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B381-3822-E89E-08A9-61C6A4BA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858520"/>
            <a:ext cx="10469880" cy="5683223"/>
          </a:xfrm>
        </p:spPr>
        <p:txBody>
          <a:bodyPr>
            <a:normAutofit fontScale="775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900" b="1" dirty="0">
                <a:solidFill>
                  <a:srgbClr val="92D050"/>
                </a:solidFill>
                <a:latin typeface="Arial" panose="020B0604020202020204" pitchFamily="34" charset="0"/>
              </a:rPr>
              <a:t>Performance Analysis (Our Metrics):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SCR Module: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Evaluated on ~5,000 cases. Mean Similarity: </a:t>
            </a: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0.829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PCR Module: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Re-ranking algorithm increased similarity to </a:t>
            </a: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0.876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Court Authority: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Average score of </a:t>
            </a: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2.24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, proving the system favors higher courts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(Circuit/Appellate) over Trial courts.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900" b="1" dirty="0">
                <a:solidFill>
                  <a:srgbClr val="92D050"/>
                </a:solidFill>
                <a:latin typeface="Arial" panose="020B0604020202020204" pitchFamily="34" charset="0"/>
              </a:rPr>
              <a:t>Comparison with Paper:</a:t>
            </a:r>
            <a:endParaRPr lang="en-US" altLang="en-US" sz="2900" dirty="0">
              <a:solidFill>
                <a:srgbClr val="92D050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While the original paper focused on theoretical accuracy, we added </a:t>
            </a: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real-time explainability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(Influence Delta).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We found explicit reasoning markers in only </a:t>
            </a: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8.6%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of precedents, highlighting the need for our deep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learning approach over simple keyword search.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900" b="1" dirty="0">
                <a:solidFill>
                  <a:srgbClr val="92D050"/>
                </a:solidFill>
                <a:latin typeface="Arial" panose="020B0604020202020204" pitchFamily="34" charset="0"/>
              </a:rPr>
              <a:t>Challenges &amp; Solutions:</a:t>
            </a:r>
            <a:br>
              <a:rPr lang="en-US" altLang="en-US" sz="29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Challenge: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Data "Noise" (Procedural junk).</a:t>
            </a:r>
            <a:b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Solution: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Implemented filters for "Motion Denied" and cases &lt;800 chars.</a:t>
            </a:r>
            <a:b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Challenge: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Class Imbalance (More Defendant wins).</a:t>
            </a:r>
            <a:b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900" b="1" dirty="0">
                <a:solidFill>
                  <a:schemeClr val="tx1"/>
                </a:solidFill>
                <a:latin typeface="Arial" panose="020B0604020202020204" pitchFamily="34" charset="0"/>
              </a:rPr>
              <a:t>Solution:</a:t>
            </a:r>
            <a:r>
              <a:rPr lang="en-US" altLang="en-US" sz="2900" dirty="0">
                <a:solidFill>
                  <a:schemeClr val="tx1"/>
                </a:solidFill>
                <a:latin typeface="Arial" panose="020B0604020202020204" pitchFamily="34" charset="0"/>
              </a:rPr>
              <a:t> Used weighted metrics to ensure Plaintiff cases weren't ignored.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1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F157D9-5808-C873-71C8-40820E81C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A09D9-064E-7AB7-4305-D875FB6B0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4" y="1219200"/>
            <a:ext cx="9753600" cy="532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5DA66-85DC-06C3-88F8-76F4F74878C1}"/>
              </a:ext>
            </a:extLst>
          </p:cNvPr>
          <p:cNvSpPr txBox="1">
            <a:spLocks/>
          </p:cNvSpPr>
          <p:nvPr/>
        </p:nvSpPr>
        <p:spPr>
          <a:xfrm>
            <a:off x="865422" y="-3859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dirty="0"/>
              <a:t>Solution Architecture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6937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2F60-B55B-5A2C-8CCC-43FD33A4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91" y="574638"/>
            <a:ext cx="10515600" cy="1400530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 explanation</a:t>
            </a:r>
            <a:br>
              <a:rPr lang="en-US" dirty="0"/>
            </a:br>
            <a:r>
              <a:rPr lang="en-US" b="1" dirty="0"/>
              <a:t>Layer 1: The Frontend Layer (User Interface)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C6DD-16B8-264F-F580-97C366B4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endParaRPr lang="en-US" b="1" dirty="0"/>
          </a:p>
          <a:p>
            <a:r>
              <a:rPr lang="en-US" b="1" dirty="0"/>
              <a:t>Purpose:</a:t>
            </a:r>
            <a:r>
              <a:rPr lang="en-US" dirty="0"/>
              <a:t> This layer is the entry point for the user. It handles all interactions, visualizes data, and securely manages user sessions.</a:t>
            </a:r>
          </a:p>
          <a:p>
            <a:r>
              <a:rPr lang="en-US" b="1" dirty="0"/>
              <a:t>Technology Stack:</a:t>
            </a:r>
            <a:r>
              <a:rPr lang="en-US" dirty="0"/>
              <a:t> Built using </a:t>
            </a:r>
            <a:r>
              <a:rPr lang="en-US" b="1" dirty="0"/>
              <a:t>React.js</a:t>
            </a:r>
            <a:r>
              <a:rPr lang="en-US" dirty="0"/>
              <a:t> for the framework, </a:t>
            </a:r>
            <a:r>
              <a:rPr lang="en-US" b="1" dirty="0"/>
              <a:t>Vite</a:t>
            </a:r>
            <a:r>
              <a:rPr lang="en-US" dirty="0"/>
              <a:t> for fast building/tooling, and </a:t>
            </a:r>
            <a:r>
              <a:rPr lang="en-US" b="1" dirty="0"/>
              <a:t>Tailwind CSS</a:t>
            </a:r>
            <a:r>
              <a:rPr lang="en-US" dirty="0"/>
              <a:t> for styling.</a:t>
            </a:r>
          </a:p>
          <a:p>
            <a:r>
              <a:rPr lang="en-US" b="1" dirty="0"/>
              <a:t>Key Components:</a:t>
            </a:r>
            <a:endParaRPr lang="en-US" dirty="0"/>
          </a:p>
          <a:p>
            <a:pPr lvl="1"/>
            <a:r>
              <a:rPr lang="en-US" sz="2000" b="1" dirty="0"/>
              <a:t>Dashboard:</a:t>
            </a:r>
            <a:r>
              <a:rPr lang="en-US" sz="2000" dirty="0"/>
              <a:t> The central hub housing the three core legal tools: </a:t>
            </a:r>
            <a:r>
              <a:rPr lang="en-US" sz="2000" b="1" dirty="0"/>
              <a:t>SCR</a:t>
            </a:r>
            <a:r>
              <a:rPr lang="en-US" sz="2000" dirty="0"/>
              <a:t> (Similar Case Retrieval), </a:t>
            </a:r>
            <a:r>
              <a:rPr lang="en-US" sz="2000" b="1" dirty="0"/>
              <a:t>PCR</a:t>
            </a:r>
            <a:r>
              <a:rPr lang="en-US" sz="2000" dirty="0"/>
              <a:t> (Precedent Case Recommendation), and </a:t>
            </a:r>
            <a:r>
              <a:rPr lang="en-US" sz="2000" b="1" dirty="0"/>
              <a:t>LJP</a:t>
            </a:r>
            <a:r>
              <a:rPr lang="en-US" sz="2000" dirty="0"/>
              <a:t> (Legal Judgment Prediction).</a:t>
            </a:r>
          </a:p>
          <a:p>
            <a:pPr lvl="1"/>
            <a:r>
              <a:rPr lang="en-US" sz="2000" b="1" dirty="0"/>
              <a:t>User Authentication Interface:</a:t>
            </a:r>
            <a:r>
              <a:rPr lang="en-US" sz="2000" dirty="0"/>
              <a:t> Manages secure login and registration.</a:t>
            </a:r>
          </a:p>
          <a:p>
            <a:pPr lvl="1"/>
            <a:r>
              <a:rPr lang="en-US" sz="2000" b="1" dirty="0"/>
              <a:t>File Upload Component:</a:t>
            </a:r>
            <a:r>
              <a:rPr lang="en-US" sz="2000" dirty="0"/>
              <a:t> Allows users to upload legal documents (PDF, TXT, JSON, etc.) which are then sent to the backend for analysis.</a:t>
            </a:r>
          </a:p>
          <a:p>
            <a:pPr lvl="1"/>
            <a:r>
              <a:rPr lang="en-US" sz="2000" b="1" dirty="0"/>
              <a:t>Routing (</a:t>
            </a:r>
            <a:r>
              <a:rPr lang="en-US" sz="2000" b="1" dirty="0" err="1"/>
              <a:t>Auth.jsx</a:t>
            </a:r>
            <a:r>
              <a:rPr lang="en-US" sz="2000" b="1" dirty="0"/>
              <a:t>, </a:t>
            </a:r>
            <a:r>
              <a:rPr lang="en-US" sz="2000" b="1" dirty="0" err="1"/>
              <a:t>Dashboard.jsx</a:t>
            </a:r>
            <a:r>
              <a:rPr lang="en-US" sz="2000" b="1" dirty="0"/>
              <a:t>, etc.):</a:t>
            </a:r>
            <a:r>
              <a:rPr lang="en-US" sz="2000" dirty="0"/>
              <a:t> Modular React components that dynamically render the correct view based on user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A85B-1237-D717-FE8E-4990F883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EF14-AF97-F854-C419-CDAD885E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185105" cy="14005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Layer 2: The Backend API Layer (Orchestrator)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38985-9C47-FE70-CDB3-FE2F71B0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90" y="1488613"/>
            <a:ext cx="10986346" cy="38807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8000" b="1" dirty="0"/>
              <a:t>Purpose:</a:t>
            </a:r>
            <a:r>
              <a:rPr lang="en-US" sz="8000" dirty="0"/>
              <a:t> This layer acts as the bridge between the user interface and the complex AI engines. It processes requests, manages security, and routes data.</a:t>
            </a:r>
          </a:p>
          <a:p>
            <a:r>
              <a:rPr lang="en-US" sz="8000" b="1" dirty="0"/>
              <a:t>Technology Stack:</a:t>
            </a:r>
            <a:r>
              <a:rPr lang="en-US" sz="8000" dirty="0"/>
              <a:t> </a:t>
            </a:r>
            <a:r>
              <a:rPr lang="en-US" sz="8000" b="1" dirty="0"/>
              <a:t>Flask</a:t>
            </a:r>
            <a:r>
              <a:rPr lang="en-US" sz="8000" dirty="0"/>
              <a:t> (Python) serving as a REST API.</a:t>
            </a:r>
          </a:p>
          <a:p>
            <a:r>
              <a:rPr lang="en-US" sz="8000" b="1" dirty="0"/>
              <a:t>Key Components:</a:t>
            </a:r>
            <a:endParaRPr lang="en-US" sz="8000" dirty="0"/>
          </a:p>
          <a:p>
            <a:pPr lvl="1"/>
            <a:r>
              <a:rPr lang="en-US" sz="8000" b="1" dirty="0"/>
              <a:t>Flask Server:</a:t>
            </a:r>
            <a:r>
              <a:rPr lang="en-US" sz="8000" dirty="0"/>
              <a:t> The main application server that listens for requests from the frontend.</a:t>
            </a:r>
          </a:p>
          <a:p>
            <a:pPr lvl="1"/>
            <a:r>
              <a:rPr lang="en-US" sz="8000" b="1" dirty="0"/>
              <a:t>JWT Authentication System:</a:t>
            </a:r>
            <a:r>
              <a:rPr lang="en-US" sz="8000" dirty="0"/>
              <a:t> Uses JSON Web Tokens to ensure that only authorized users can access the API. Tokens generally have a 7-day expiry (as noted in specifications).</a:t>
            </a:r>
          </a:p>
          <a:p>
            <a:pPr lvl="1"/>
            <a:r>
              <a:rPr lang="en-US" sz="8000" b="1" dirty="0"/>
              <a:t>File Processing Engine:</a:t>
            </a:r>
            <a:r>
              <a:rPr lang="en-US" sz="8000" dirty="0"/>
              <a:t> A specialized utility that parses uploaded files (PDFs, CSVs, etc.) into raw text that the AI models can understand.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5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89B2-5983-354C-4D93-A808130D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25065" cy="1400530"/>
          </a:xfrm>
        </p:spPr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79FB-51BB-77E8-4DA2-4C1682C2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8" y="698760"/>
            <a:ext cx="10986346" cy="3880773"/>
          </a:xfrm>
        </p:spPr>
        <p:txBody>
          <a:bodyPr>
            <a:normAutofit/>
          </a:bodyPr>
          <a:lstStyle/>
          <a:p>
            <a:pPr lvl="1"/>
            <a:r>
              <a:rPr lang="en-US" sz="2000" b="1" dirty="0"/>
              <a:t>API Endpoints:</a:t>
            </a:r>
            <a:endParaRPr lang="en-US" sz="2000" dirty="0"/>
          </a:p>
          <a:p>
            <a:pPr lvl="2"/>
            <a:r>
              <a:rPr lang="en-US" sz="2000" dirty="0"/>
              <a:t>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scr</a:t>
            </a:r>
            <a:r>
              <a:rPr lang="en-US" sz="2000" dirty="0"/>
              <a:t>: Route for Similar Case Retrieval.</a:t>
            </a:r>
          </a:p>
          <a:p>
            <a:pPr lvl="2"/>
            <a:r>
              <a:rPr lang="en-US" sz="2000" dirty="0"/>
              <a:t>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pcr</a:t>
            </a:r>
            <a:r>
              <a:rPr lang="en-US" sz="2000" dirty="0"/>
              <a:t>: Route for Precedent Case Recommendations.</a:t>
            </a:r>
          </a:p>
          <a:p>
            <a:pPr lvl="2"/>
            <a:r>
              <a:rPr lang="en-US" sz="2000" dirty="0"/>
              <a:t>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ljp</a:t>
            </a:r>
            <a:r>
              <a:rPr lang="en-US" sz="2000" dirty="0"/>
              <a:t>/predict: Route for Legal Judgment Predictions.  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CORS Enabled:</a:t>
            </a:r>
            <a:r>
              <a:rPr lang="en-US" sz="2000" dirty="0"/>
              <a:t> Cross-Origin Resource Sharing is configured to allow the React frontend to communicate safely with the Flask backend.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2577-ED80-DD64-B4F4-4A6BD3B2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9729" cy="14005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Layer 3: The AI Engine Layer (The "Brain")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0E87-B3AE-04D6-E88A-0739366F4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377" y="1853248"/>
            <a:ext cx="8946541" cy="4195481"/>
          </a:xfrm>
        </p:spPr>
        <p:txBody>
          <a:bodyPr>
            <a:noAutofit/>
          </a:bodyPr>
          <a:lstStyle/>
          <a:p>
            <a:r>
              <a:rPr lang="en-US" b="1" dirty="0"/>
              <a:t>Purpose:</a:t>
            </a:r>
            <a:r>
              <a:rPr lang="en-US" dirty="0"/>
              <a:t> This is the core intelligence layer where machine learning models process data to provide legal insights. It is divided into three distinct modules.</a:t>
            </a:r>
          </a:p>
          <a:p>
            <a:pPr marL="0" indent="0">
              <a:buNone/>
            </a:pPr>
            <a:r>
              <a:rPr lang="en-US" b="1" dirty="0"/>
              <a:t>1. SCR Module (Similar Case Retrieval)</a:t>
            </a:r>
          </a:p>
          <a:p>
            <a:r>
              <a:rPr lang="en-US" b="1" dirty="0"/>
              <a:t>Function:</a:t>
            </a:r>
            <a:r>
              <a:rPr lang="en-US" dirty="0"/>
              <a:t> Finds past legal cases that are semantically similar to the user's query.</a:t>
            </a:r>
          </a:p>
          <a:p>
            <a:r>
              <a:rPr lang="en-US" b="1" dirty="0"/>
              <a:t>Tech:</a:t>
            </a:r>
            <a:r>
              <a:rPr lang="en-US" dirty="0"/>
              <a:t> Uses </a:t>
            </a:r>
            <a:r>
              <a:rPr lang="en-US" b="1" dirty="0" err="1"/>
              <a:t>SentenceTransformers</a:t>
            </a:r>
            <a:r>
              <a:rPr lang="en-US" dirty="0"/>
              <a:t> to convert text into mathematical vectors (embeddings) and </a:t>
            </a:r>
            <a:r>
              <a:rPr lang="en-US" b="1" dirty="0"/>
              <a:t>FAISS</a:t>
            </a:r>
            <a:r>
              <a:rPr lang="en-US" dirty="0"/>
              <a:t> (Facebook AI Similarity Search) for ultra-fast vector similarity search.</a:t>
            </a:r>
          </a:p>
          <a:p>
            <a:r>
              <a:rPr lang="en-US" b="1" dirty="0"/>
              <a:t>Output:</a:t>
            </a:r>
            <a:r>
              <a:rPr lang="en-US" dirty="0"/>
              <a:t> Returns the "Top-K" (e.g., top 5 or 10) most similar legal cases.</a:t>
            </a:r>
          </a:p>
        </p:txBody>
      </p:sp>
    </p:spTree>
    <p:extLst>
      <p:ext uri="{BB962C8B-B14F-4D97-AF65-F5344CB8AC3E}">
        <p14:creationId xmlns:p14="http://schemas.microsoft.com/office/powerpoint/2010/main" val="105980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2FE9-4407-C44A-0410-217D7902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180F-564A-2131-205F-20E05337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31489" cy="1400530"/>
          </a:xfrm>
        </p:spPr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2208-BB87-5FE8-A841-FDF10694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588012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2. PCR Module (Precedent Case Recommendation)</a:t>
            </a:r>
          </a:p>
          <a:p>
            <a:r>
              <a:rPr lang="en-US" b="1" dirty="0"/>
              <a:t>Function:</a:t>
            </a:r>
            <a:r>
              <a:rPr lang="en-US" dirty="0"/>
              <a:t> Goes beyond simple similarity to recommend cases that serve as strong legal precedents.</a:t>
            </a:r>
          </a:p>
          <a:p>
            <a:r>
              <a:rPr lang="en-US" b="1" dirty="0"/>
              <a:t>Tech:</a:t>
            </a:r>
            <a:r>
              <a:rPr lang="en-US" dirty="0"/>
              <a:t> Focuses on legal reasoning and case law analysis.</a:t>
            </a:r>
          </a:p>
          <a:p>
            <a:r>
              <a:rPr lang="en-US" b="1" dirty="0"/>
              <a:t>Output:</a:t>
            </a:r>
            <a:r>
              <a:rPr lang="en-US" dirty="0"/>
              <a:t> Provides specific case recommendations accompanied by explanations of </a:t>
            </a:r>
            <a:r>
              <a:rPr lang="en-US" i="1" dirty="0"/>
              <a:t>why</a:t>
            </a:r>
            <a:r>
              <a:rPr lang="en-US" dirty="0"/>
              <a:t> they are relevant to the current scenario.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3. LJP Module (Legal Judgment Prediction)</a:t>
            </a:r>
          </a:p>
          <a:p>
            <a:r>
              <a:rPr lang="en-US" b="1" dirty="0"/>
              <a:t>Function:</a:t>
            </a:r>
            <a:r>
              <a:rPr lang="en-US" dirty="0"/>
              <a:t> Predicts the likely outcome of a case.</a:t>
            </a:r>
          </a:p>
          <a:p>
            <a:r>
              <a:rPr lang="en-US" b="1" dirty="0"/>
              <a:t>Tech:</a:t>
            </a:r>
            <a:r>
              <a:rPr lang="en-US" dirty="0"/>
              <a:t> Uses an </a:t>
            </a:r>
            <a:r>
              <a:rPr lang="en-US" b="1" dirty="0" err="1"/>
              <a:t>MLPClassifier</a:t>
            </a:r>
            <a:r>
              <a:rPr lang="en-US" dirty="0"/>
              <a:t> (Multi-Layer Perceptron), a type of Neural Network.</a:t>
            </a:r>
          </a:p>
          <a:p>
            <a:pPr lvl="1"/>
            <a:r>
              <a:rPr lang="en-US" sz="2000" b="1" dirty="0"/>
              <a:t>Architecture:</a:t>
            </a:r>
            <a:r>
              <a:rPr lang="en-US" sz="2000" dirty="0"/>
              <a:t> 512 input nodes, 256 hidden nodes.</a:t>
            </a:r>
          </a:p>
          <a:p>
            <a:r>
              <a:rPr lang="en-US" b="1" dirty="0"/>
              <a:t>Feature Engineering:</a:t>
            </a:r>
            <a:r>
              <a:rPr lang="en-US" dirty="0"/>
              <a:t> Uses "Neighbor Influence" (analyzing how similar past cases were decided) to inform its prediction.</a:t>
            </a:r>
          </a:p>
          <a:p>
            <a:r>
              <a:rPr lang="en-US" b="1" dirty="0"/>
              <a:t>Output:</a:t>
            </a:r>
            <a:r>
              <a:rPr lang="en-US" dirty="0"/>
              <a:t> A classification of </a:t>
            </a:r>
            <a:r>
              <a:rPr lang="en-US" b="1" dirty="0"/>
              <a:t>Plaintiff</a:t>
            </a:r>
            <a:r>
              <a:rPr lang="en-US" dirty="0"/>
              <a:t> (Win), </a:t>
            </a:r>
            <a:r>
              <a:rPr lang="en-US" b="1" dirty="0"/>
              <a:t>Defendant</a:t>
            </a:r>
            <a:r>
              <a:rPr lang="en-US" dirty="0"/>
              <a:t> (Win), or </a:t>
            </a:r>
            <a:r>
              <a:rPr lang="en-US" b="1" dirty="0"/>
              <a:t>Dismissal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4B5-25FC-9D56-2F8E-407D05C5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Layer 4: The Data Layer (Storage &amp; Persistence)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7467-F6F6-BBC6-1383-300DC8F3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561" y="1666240"/>
            <a:ext cx="10621328" cy="4907280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Purpose:</a:t>
            </a:r>
            <a:r>
              <a:rPr lang="en-US" sz="2900" dirty="0"/>
              <a:t> Stores the static models, dynamic user data, and the high-dimensional vector data required for the AI to function.</a:t>
            </a:r>
          </a:p>
          <a:p>
            <a:r>
              <a:rPr lang="en-US" sz="2900" b="1" dirty="0"/>
              <a:t>Relational Database:</a:t>
            </a:r>
            <a:endParaRPr lang="en-US" sz="2900" dirty="0"/>
          </a:p>
          <a:p>
            <a:pPr lvl="1"/>
            <a:r>
              <a:rPr lang="en-US" sz="2900" b="1" dirty="0"/>
              <a:t>USERS.DB (SQLite):</a:t>
            </a:r>
            <a:r>
              <a:rPr lang="en-US" sz="2900" dirty="0"/>
              <a:t> Stores user credentials and profile information.</a:t>
            </a:r>
          </a:p>
          <a:p>
            <a:r>
              <a:rPr lang="en-US" sz="2900" b="1" dirty="0"/>
              <a:t>File Storage:</a:t>
            </a:r>
            <a:endParaRPr lang="en-US" sz="2900" dirty="0"/>
          </a:p>
          <a:p>
            <a:pPr lvl="1"/>
            <a:r>
              <a:rPr lang="en-US" sz="2900" b="1" dirty="0"/>
              <a:t>UPLOADS/ Directory:</a:t>
            </a:r>
            <a:r>
              <a:rPr lang="en-US" sz="2900" dirty="0"/>
              <a:t> Temporarily stores documents uploaded by users for processing.</a:t>
            </a:r>
          </a:p>
          <a:p>
            <a:r>
              <a:rPr lang="en-US" sz="2900" b="1" dirty="0"/>
              <a:t>AI Model Storage (DL_PRIME_EMBEDDINGS/):</a:t>
            </a:r>
            <a:endParaRPr lang="en-US" sz="2900" dirty="0"/>
          </a:p>
          <a:p>
            <a:pPr lvl="1"/>
            <a:r>
              <a:rPr lang="en-US" sz="2900" b="1" dirty="0"/>
              <a:t>EMBEDDINGS.NPY:</a:t>
            </a:r>
            <a:r>
              <a:rPr lang="en-US" sz="2900" dirty="0"/>
              <a:t> A NumPy file containing the 768-dimensional vector representations of legal texts.</a:t>
            </a:r>
          </a:p>
          <a:p>
            <a:pPr lvl="1"/>
            <a:r>
              <a:rPr lang="en-US" sz="2900" b="1" dirty="0"/>
              <a:t>FAISS.INDEX:</a:t>
            </a:r>
            <a:r>
              <a:rPr lang="en-US" sz="2900" dirty="0"/>
              <a:t> The search index that allows the SCR module to find similar vectors instantly.</a:t>
            </a:r>
          </a:p>
          <a:p>
            <a:pPr lvl="1"/>
            <a:r>
              <a:rPr lang="en-US" sz="2900" b="1" dirty="0"/>
              <a:t>METADATA.JOBLIB:</a:t>
            </a:r>
            <a:r>
              <a:rPr lang="en-US" sz="2900" dirty="0"/>
              <a:t> specific metadata about cases (dates, courts, judges).</a:t>
            </a:r>
          </a:p>
          <a:p>
            <a:pPr lvl="1"/>
            <a:r>
              <a:rPr lang="en-US" sz="2900" b="1" dirty="0"/>
              <a:t>LJP_MODEL_FINAL.JOBLIB:</a:t>
            </a:r>
            <a:r>
              <a:rPr lang="en-US" sz="2900" dirty="0"/>
              <a:t> The trained Neural Network model used for making judgment predictions.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5E52-EA7D-4AEE-0D96-E4665639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Architectural changes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083D77-FF0B-5015-EC4D-BF7F82B3E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042680"/>
              </p:ext>
            </p:extLst>
          </p:nvPr>
        </p:nvGraphicFramePr>
        <p:xfrm>
          <a:off x="1103313" y="2052638"/>
          <a:ext cx="8947146" cy="31802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2382">
                  <a:extLst>
                    <a:ext uri="{9D8B030D-6E8A-4147-A177-3AD203B41FA5}">
                      <a16:colId xmlns:a16="http://schemas.microsoft.com/office/drawing/2014/main" val="4026177213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3501573646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3839801015"/>
                    </a:ext>
                  </a:extLst>
                </a:gridCol>
              </a:tblGrid>
              <a:tr h="679549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1 (Conceptual)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2 (</a:t>
                      </a:r>
                      <a:r>
                        <a:rPr lang="en-US" dirty="0" err="1"/>
                        <a:t>AdvocaDabra</a:t>
                      </a:r>
                      <a:r>
                        <a:rPr lang="en-US" dirty="0"/>
                        <a:t> Final)</a:t>
                      </a:r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2247051919"/>
                  </a:ext>
                </a:extLst>
              </a:tr>
              <a:tr h="679549">
                <a:tc>
                  <a:txBody>
                    <a:bodyPr/>
                    <a:lstStyle/>
                    <a:p>
                      <a:r>
                        <a:rPr lang="en-US" dirty="0"/>
                        <a:t>Core AI Models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Gemma-7B, Mistral-7B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SentenceTransformers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MLPClassifier</a:t>
                      </a:r>
                      <a:endParaRPr lang="en-US" dirty="0"/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792142993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r>
                        <a:rPr lang="en-US" dirty="0"/>
                        <a:t>LJP Approach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 (Text Generation)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 (Plaintiff / Defendant / Dismissal)</a:t>
                      </a:r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2674737457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r>
                        <a:rPr lang="en-US" dirty="0"/>
                        <a:t>Vector Store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ChromaDB</a:t>
                      </a:r>
                      <a:endParaRPr lang="en-US" dirty="0"/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FAISS (L2 Normalized)</a:t>
                      </a:r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922588612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Implied / Generic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Flask REST API</a:t>
                      </a:r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3305079407"/>
                  </a:ext>
                </a:extLst>
              </a:tr>
              <a:tr h="393707">
                <a:tc>
                  <a:txBody>
                    <a:bodyPr/>
                    <a:lstStyle/>
                    <a:p>
                      <a:r>
                        <a:rPr lang="en-US" dirty="0"/>
                        <a:t>Primary Goal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 &amp; Generation</a:t>
                      </a:r>
                    </a:p>
                  </a:txBody>
                  <a:tcPr marL="95172" marR="951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Retrieval &amp; Classification</a:t>
                      </a:r>
                    </a:p>
                  </a:txBody>
                  <a:tcPr marL="95172" marR="95172"/>
                </a:tc>
                <a:extLst>
                  <a:ext uri="{0D108BD9-81ED-4DB2-BD59-A6C34878D82A}">
                    <a16:rowId xmlns:a16="http://schemas.microsoft.com/office/drawing/2014/main" val="1641375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67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a76b90-fe77-40ad-91d1-2bc020b558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18FC96C69E6241A2AF8D9408AEACDC" ma:contentTypeVersion="6" ma:contentTypeDescription="Create a new document." ma:contentTypeScope="" ma:versionID="abe5427f85fb18f95cc72fe22ec5bb2d">
  <xsd:schema xmlns:xsd="http://www.w3.org/2001/XMLSchema" xmlns:xs="http://www.w3.org/2001/XMLSchema" xmlns:p="http://schemas.microsoft.com/office/2006/metadata/properties" xmlns:ns3="15a76b90-fe77-40ad-91d1-2bc020b5581e" targetNamespace="http://schemas.microsoft.com/office/2006/metadata/properties" ma:root="true" ma:fieldsID="407e73b692df42261976e523eadd61a0" ns3:_="">
    <xsd:import namespace="15a76b90-fe77-40ad-91d1-2bc020b558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76b90-fe77-40ad-91d1-2bc020b558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7746F2-0B93-42F1-BFEE-B2C2DB195B15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15a76b90-fe77-40ad-91d1-2bc020b5581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06CE58-4C25-4F50-AF35-C5E43E85F6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727CE-D79E-4104-9BE0-734212A5C1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a76b90-fe77-40ad-91d1-2bc020b558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305</TotalTime>
  <Words>1733</Words>
  <Application>Microsoft Office PowerPoint</Application>
  <PresentationFormat>Widescreen</PresentationFormat>
  <Paragraphs>199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 Unicode MS</vt:lpstr>
      <vt:lpstr>Aptos</vt:lpstr>
      <vt:lpstr>Arial</vt:lpstr>
      <vt:lpstr>Century Gothic</vt:lpstr>
      <vt:lpstr>Google Sans Text</vt:lpstr>
      <vt:lpstr>Wingdings 3</vt:lpstr>
      <vt:lpstr>Ion</vt:lpstr>
      <vt:lpstr>Advocadabra  Developed By</vt:lpstr>
      <vt:lpstr>PowerPoint Presentation</vt:lpstr>
      <vt:lpstr>Architecture explanation Layer 1: The Frontend Layer (User Interface) </vt:lpstr>
      <vt:lpstr>Layer 2: The Backend API Layer (Orchestrator) </vt:lpstr>
      <vt:lpstr> </vt:lpstr>
      <vt:lpstr>Layer 3: The AI Engine Layer (The "Brain") </vt:lpstr>
      <vt:lpstr> </vt:lpstr>
      <vt:lpstr>Layer 4: The Data Layer (Storage &amp; Persistence) </vt:lpstr>
      <vt:lpstr>Architectural changes</vt:lpstr>
      <vt:lpstr>Technology Stack &amp; Tools</vt:lpstr>
      <vt:lpstr>Mathematical Foundation </vt:lpstr>
      <vt:lpstr>PowerPoint Presentation</vt:lpstr>
      <vt:lpstr>PowerPoint Presentation</vt:lpstr>
      <vt:lpstr>PowerPoint Presentation</vt:lpstr>
      <vt:lpstr>Work (Improvement on the Paper)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Palatla Sri Kruthin</dc:creator>
  <cp:lastModifiedBy>Palatla Sri Kruthin</cp:lastModifiedBy>
  <cp:revision>13</cp:revision>
  <dcterms:created xsi:type="dcterms:W3CDTF">2025-12-14T07:02:31Z</dcterms:created>
  <dcterms:modified xsi:type="dcterms:W3CDTF">2025-12-15T04:54:00Z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0x0101003518FC96C69E6241A2AF8D9408AEACDC</vt:lpwstr>
  </property>
</Properties>
</file>